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2" r:id="rId7"/>
    <p:sldId id="261" r:id="rId8"/>
    <p:sldId id="263" r:id="rId9"/>
    <p:sldId id="268" r:id="rId10"/>
    <p:sldId id="264" r:id="rId11"/>
    <p:sldId id="265" r:id="rId12"/>
    <p:sldId id="266" r:id="rId13"/>
    <p:sldId id="267" r:id="rId14"/>
    <p:sldId id="269" r:id="rId15"/>
    <p:sldId id="270" r:id="rId16"/>
    <p:sldId id="271" r:id="rId17"/>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Hogar\Downloads\Cuadros%20hasta%20el%2013%20julio-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1023080768803466E-2"/>
          <c:y val="4.3758043758043756E-2"/>
          <c:w val="0.95958203718105395"/>
          <c:h val="0.49466654506024582"/>
        </c:manualLayout>
      </c:layout>
      <c:barChart>
        <c:barDir val="col"/>
        <c:grouping val="clustered"/>
        <c:varyColors val="0"/>
        <c:ser>
          <c:idx val="0"/>
          <c:order val="0"/>
          <c:invertIfNegative val="0"/>
          <c:dLbls>
            <c:spPr>
              <a:noFill/>
              <a:ln>
                <a:noFill/>
              </a:ln>
              <a:effectLst/>
            </c:spPr>
            <c:txPr>
              <a:bodyPr/>
              <a:lstStyle/>
              <a:p>
                <a:pPr>
                  <a:defRPr sz="1400" b="1"/>
                </a:pPr>
                <a:endParaRPr lang="es-PY"/>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'[Cuadros hasta el 13 julio-2.xlsx]1'!$B$6:$B$12</c:f>
              <c:strCache>
                <c:ptCount val="7"/>
                <c:pt idx="0">
                  <c:v>Completa</c:v>
                </c:pt>
                <c:pt idx="1">
                  <c:v>El teléfono da apagado</c:v>
                </c:pt>
                <c:pt idx="2">
                  <c:v>No atiende la llamada</c:v>
                </c:pt>
                <c:pt idx="3">
                  <c:v>Número equivocado/No existe el número</c:v>
                </c:pt>
                <c:pt idx="4">
                  <c:v>Rechazo (No quiere dar sus datos</c:v>
                </c:pt>
                <c:pt idx="5">
                  <c:v>Rechazo (No acepta dar sus datos por teléfono</c:v>
                </c:pt>
                <c:pt idx="6">
                  <c:v>Otra situación</c:v>
                </c:pt>
              </c:strCache>
            </c:strRef>
          </c:cat>
          <c:val>
            <c:numRef>
              <c:f>'[Cuadros hasta el 13 julio-2.xlsx]1'!$D$6:$D$12</c:f>
              <c:numCache>
                <c:formatCode>_ * #,##0.0_ ;_ * \-#,##0.0_ ;_ * "-"??_ ;_ @_ </c:formatCode>
                <c:ptCount val="7"/>
                <c:pt idx="0">
                  <c:v>77.889339884640037</c:v>
                </c:pt>
                <c:pt idx="1">
                  <c:v>7.7761162144840847</c:v>
                </c:pt>
                <c:pt idx="2">
                  <c:v>5.298013245033113</c:v>
                </c:pt>
                <c:pt idx="3">
                  <c:v>3.9735099337748343</c:v>
                </c:pt>
                <c:pt idx="4">
                  <c:v>2.3071993163853879</c:v>
                </c:pt>
                <c:pt idx="5">
                  <c:v>1.9440290536210212</c:v>
                </c:pt>
                <c:pt idx="6">
                  <c:v>0.81179235206152534</c:v>
                </c:pt>
              </c:numCache>
            </c:numRef>
          </c:val>
          <c:extLst>
            <c:ext xmlns:c16="http://schemas.microsoft.com/office/drawing/2014/chart" uri="{C3380CC4-5D6E-409C-BE32-E72D297353CC}">
              <c16:uniqueId val="{00000000-5CF1-024C-8E58-372C3B2966DF}"/>
            </c:ext>
          </c:extLst>
        </c:ser>
        <c:dLbls>
          <c:showLegendKey val="0"/>
          <c:showVal val="0"/>
          <c:showCatName val="0"/>
          <c:showSerName val="0"/>
          <c:showPercent val="0"/>
          <c:showBubbleSize val="0"/>
        </c:dLbls>
        <c:gapWidth val="150"/>
        <c:axId val="165543296"/>
        <c:axId val="165446784"/>
      </c:barChart>
      <c:catAx>
        <c:axId val="165543296"/>
        <c:scaling>
          <c:orientation val="minMax"/>
        </c:scaling>
        <c:delete val="0"/>
        <c:axPos val="b"/>
        <c:numFmt formatCode="General" sourceLinked="0"/>
        <c:majorTickMark val="out"/>
        <c:minorTickMark val="none"/>
        <c:tickLblPos val="nextTo"/>
        <c:txPr>
          <a:bodyPr/>
          <a:lstStyle/>
          <a:p>
            <a:pPr>
              <a:defRPr sz="1200"/>
            </a:pPr>
            <a:endParaRPr lang="es-PY"/>
          </a:p>
        </c:txPr>
        <c:crossAx val="165446784"/>
        <c:crosses val="autoZero"/>
        <c:auto val="1"/>
        <c:lblAlgn val="ctr"/>
        <c:lblOffset val="100"/>
        <c:noMultiLvlLbl val="0"/>
      </c:catAx>
      <c:valAx>
        <c:axId val="165446784"/>
        <c:scaling>
          <c:orientation val="minMax"/>
        </c:scaling>
        <c:delete val="1"/>
        <c:axPos val="l"/>
        <c:numFmt formatCode="_ * #,##0.0_ ;_ * \-#,##0.0_ ;_ * &quot;-&quot;??_ ;_ @_ " sourceLinked="1"/>
        <c:majorTickMark val="out"/>
        <c:minorTickMark val="none"/>
        <c:tickLblPos val="nextTo"/>
        <c:crossAx val="165543296"/>
        <c:crosses val="autoZero"/>
        <c:crossBetween val="between"/>
      </c:valAx>
      <c:spPr>
        <a:noFill/>
        <a:ln w="25400">
          <a:noFill/>
        </a:ln>
      </c:spPr>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A0B5F81D-B57C-481D-9FB5-F1D3579ECA80}" type="datetimeFigureOut">
              <a:rPr lang="es-MX" smtClean="0"/>
              <a:t>16/10/2020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CBD62DD-678C-44A5-8492-75C6930FAB0D}" type="slidenum">
              <a:rPr lang="es-MX" smtClean="0"/>
              <a:t>‹Nº›</a:t>
            </a:fld>
            <a:endParaRPr lang="es-MX"/>
          </a:p>
        </p:txBody>
      </p:sp>
    </p:spTree>
    <p:extLst>
      <p:ext uri="{BB962C8B-B14F-4D97-AF65-F5344CB8AC3E}">
        <p14:creationId xmlns:p14="http://schemas.microsoft.com/office/powerpoint/2010/main" val="30585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0B5F81D-B57C-481D-9FB5-F1D3579ECA80}" type="datetimeFigureOut">
              <a:rPr lang="es-MX" smtClean="0"/>
              <a:t>16/10/2020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CBD62DD-678C-44A5-8492-75C6930FAB0D}" type="slidenum">
              <a:rPr lang="es-MX" smtClean="0"/>
              <a:t>‹Nº›</a:t>
            </a:fld>
            <a:endParaRPr lang="es-MX"/>
          </a:p>
        </p:txBody>
      </p:sp>
    </p:spTree>
    <p:extLst>
      <p:ext uri="{BB962C8B-B14F-4D97-AF65-F5344CB8AC3E}">
        <p14:creationId xmlns:p14="http://schemas.microsoft.com/office/powerpoint/2010/main" val="388252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0B5F81D-B57C-481D-9FB5-F1D3579ECA80}" type="datetimeFigureOut">
              <a:rPr lang="es-MX" smtClean="0"/>
              <a:t>16/10/2020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CBD62DD-678C-44A5-8492-75C6930FAB0D}" type="slidenum">
              <a:rPr lang="es-MX" smtClean="0"/>
              <a:t>‹Nº›</a:t>
            </a:fld>
            <a:endParaRPr lang="es-MX"/>
          </a:p>
        </p:txBody>
      </p:sp>
    </p:spTree>
    <p:extLst>
      <p:ext uri="{BB962C8B-B14F-4D97-AF65-F5344CB8AC3E}">
        <p14:creationId xmlns:p14="http://schemas.microsoft.com/office/powerpoint/2010/main" val="2923249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0B5F81D-B57C-481D-9FB5-F1D3579ECA80}" type="datetimeFigureOut">
              <a:rPr lang="es-MX" smtClean="0"/>
              <a:t>16/10/2020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CBD62DD-678C-44A5-8492-75C6930FAB0D}" type="slidenum">
              <a:rPr lang="es-MX" smtClean="0"/>
              <a:t>‹Nº›</a:t>
            </a:fld>
            <a:endParaRPr lang="es-MX"/>
          </a:p>
        </p:txBody>
      </p:sp>
    </p:spTree>
    <p:extLst>
      <p:ext uri="{BB962C8B-B14F-4D97-AF65-F5344CB8AC3E}">
        <p14:creationId xmlns:p14="http://schemas.microsoft.com/office/powerpoint/2010/main" val="216679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0B5F81D-B57C-481D-9FB5-F1D3579ECA80}" type="datetimeFigureOut">
              <a:rPr lang="es-MX" smtClean="0"/>
              <a:t>16/10/2020</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CBD62DD-678C-44A5-8492-75C6930FAB0D}" type="slidenum">
              <a:rPr lang="es-MX" smtClean="0"/>
              <a:t>‹Nº›</a:t>
            </a:fld>
            <a:endParaRPr lang="es-MX"/>
          </a:p>
        </p:txBody>
      </p:sp>
    </p:spTree>
    <p:extLst>
      <p:ext uri="{BB962C8B-B14F-4D97-AF65-F5344CB8AC3E}">
        <p14:creationId xmlns:p14="http://schemas.microsoft.com/office/powerpoint/2010/main" val="2051971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A0B5F81D-B57C-481D-9FB5-F1D3579ECA80}" type="datetimeFigureOut">
              <a:rPr lang="es-MX" smtClean="0"/>
              <a:t>16/10/2020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CBD62DD-678C-44A5-8492-75C6930FAB0D}" type="slidenum">
              <a:rPr lang="es-MX" smtClean="0"/>
              <a:t>‹Nº›</a:t>
            </a:fld>
            <a:endParaRPr lang="es-MX"/>
          </a:p>
        </p:txBody>
      </p:sp>
    </p:spTree>
    <p:extLst>
      <p:ext uri="{BB962C8B-B14F-4D97-AF65-F5344CB8AC3E}">
        <p14:creationId xmlns:p14="http://schemas.microsoft.com/office/powerpoint/2010/main" val="200760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A0B5F81D-B57C-481D-9FB5-F1D3579ECA80}" type="datetimeFigureOut">
              <a:rPr lang="es-MX" smtClean="0"/>
              <a:t>16/10/2020</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FCBD62DD-678C-44A5-8492-75C6930FAB0D}" type="slidenum">
              <a:rPr lang="es-MX" smtClean="0"/>
              <a:t>‹Nº›</a:t>
            </a:fld>
            <a:endParaRPr lang="es-MX"/>
          </a:p>
        </p:txBody>
      </p:sp>
    </p:spTree>
    <p:extLst>
      <p:ext uri="{BB962C8B-B14F-4D97-AF65-F5344CB8AC3E}">
        <p14:creationId xmlns:p14="http://schemas.microsoft.com/office/powerpoint/2010/main" val="658209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A0B5F81D-B57C-481D-9FB5-F1D3579ECA80}" type="datetimeFigureOut">
              <a:rPr lang="es-MX" smtClean="0"/>
              <a:t>16/10/2020</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FCBD62DD-678C-44A5-8492-75C6930FAB0D}" type="slidenum">
              <a:rPr lang="es-MX" smtClean="0"/>
              <a:t>‹Nº›</a:t>
            </a:fld>
            <a:endParaRPr lang="es-MX"/>
          </a:p>
        </p:txBody>
      </p:sp>
    </p:spTree>
    <p:extLst>
      <p:ext uri="{BB962C8B-B14F-4D97-AF65-F5344CB8AC3E}">
        <p14:creationId xmlns:p14="http://schemas.microsoft.com/office/powerpoint/2010/main" val="590415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0B5F81D-B57C-481D-9FB5-F1D3579ECA80}" type="datetimeFigureOut">
              <a:rPr lang="es-MX" smtClean="0"/>
              <a:t>16/10/2020</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FCBD62DD-678C-44A5-8492-75C6930FAB0D}" type="slidenum">
              <a:rPr lang="es-MX" smtClean="0"/>
              <a:t>‹Nº›</a:t>
            </a:fld>
            <a:endParaRPr lang="es-MX"/>
          </a:p>
        </p:txBody>
      </p:sp>
    </p:spTree>
    <p:extLst>
      <p:ext uri="{BB962C8B-B14F-4D97-AF65-F5344CB8AC3E}">
        <p14:creationId xmlns:p14="http://schemas.microsoft.com/office/powerpoint/2010/main" val="1180171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0B5F81D-B57C-481D-9FB5-F1D3579ECA80}" type="datetimeFigureOut">
              <a:rPr lang="es-MX" smtClean="0"/>
              <a:t>16/10/2020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CBD62DD-678C-44A5-8492-75C6930FAB0D}" type="slidenum">
              <a:rPr lang="es-MX" smtClean="0"/>
              <a:t>‹Nº›</a:t>
            </a:fld>
            <a:endParaRPr lang="es-MX"/>
          </a:p>
        </p:txBody>
      </p:sp>
    </p:spTree>
    <p:extLst>
      <p:ext uri="{BB962C8B-B14F-4D97-AF65-F5344CB8AC3E}">
        <p14:creationId xmlns:p14="http://schemas.microsoft.com/office/powerpoint/2010/main" val="1182700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0B5F81D-B57C-481D-9FB5-F1D3579ECA80}" type="datetimeFigureOut">
              <a:rPr lang="es-MX" smtClean="0"/>
              <a:t>16/10/2020</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CBD62DD-678C-44A5-8492-75C6930FAB0D}" type="slidenum">
              <a:rPr lang="es-MX" smtClean="0"/>
              <a:t>‹Nº›</a:t>
            </a:fld>
            <a:endParaRPr lang="es-MX"/>
          </a:p>
        </p:txBody>
      </p:sp>
    </p:spTree>
    <p:extLst>
      <p:ext uri="{BB962C8B-B14F-4D97-AF65-F5344CB8AC3E}">
        <p14:creationId xmlns:p14="http://schemas.microsoft.com/office/powerpoint/2010/main" val="1841990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B5F81D-B57C-481D-9FB5-F1D3579ECA80}" type="datetimeFigureOut">
              <a:rPr lang="es-MX" smtClean="0"/>
              <a:t>16/10/2020</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BD62DD-678C-44A5-8492-75C6930FAB0D}" type="slidenum">
              <a:rPr lang="es-MX" smtClean="0"/>
              <a:t>‹Nº›</a:t>
            </a:fld>
            <a:endParaRPr lang="es-MX"/>
          </a:p>
        </p:txBody>
      </p:sp>
    </p:spTree>
    <p:extLst>
      <p:ext uri="{BB962C8B-B14F-4D97-AF65-F5344CB8AC3E}">
        <p14:creationId xmlns:p14="http://schemas.microsoft.com/office/powerpoint/2010/main" val="853836458"/>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124744"/>
            <a:ext cx="7772400" cy="1470025"/>
          </a:xfrm>
        </p:spPr>
        <p:txBody>
          <a:bodyPr/>
          <a:lstStyle/>
          <a:p>
            <a:r>
              <a:rPr lang="es-MX" b="1" dirty="0" smtClean="0"/>
              <a:t>RESUMEN DE EJERCICIOS DE CONTROL DE SESGOS </a:t>
            </a:r>
            <a:endParaRPr lang="es-MX" b="1" dirty="0"/>
          </a:p>
        </p:txBody>
      </p:sp>
      <p:sp>
        <p:nvSpPr>
          <p:cNvPr id="3" name="2 Subtítulo"/>
          <p:cNvSpPr>
            <a:spLocks noGrp="1"/>
          </p:cNvSpPr>
          <p:nvPr>
            <p:ph type="subTitle" idx="1"/>
          </p:nvPr>
        </p:nvSpPr>
        <p:spPr>
          <a:xfrm>
            <a:off x="1403648" y="2996952"/>
            <a:ext cx="6400800" cy="1752600"/>
          </a:xfrm>
        </p:spPr>
        <p:txBody>
          <a:bodyPr>
            <a:normAutofit fontScale="92500"/>
          </a:bodyPr>
          <a:lstStyle/>
          <a:p>
            <a:r>
              <a:rPr lang="es-MX" b="1" dirty="0" smtClean="0">
                <a:solidFill>
                  <a:schemeClr val="tx1"/>
                </a:solidFill>
              </a:rPr>
              <a:t>ENCUESTA PERMANENTE DE HOGARES CONTINUA EPHC/ COVID 19</a:t>
            </a:r>
          </a:p>
          <a:p>
            <a:r>
              <a:rPr lang="es-MX" b="1" dirty="0" smtClean="0">
                <a:solidFill>
                  <a:schemeClr val="tx1"/>
                </a:solidFill>
              </a:rPr>
              <a:t>2DO TRIMESTRE 2020</a:t>
            </a:r>
            <a:endParaRPr lang="es-MX" b="1" dirty="0">
              <a:solidFill>
                <a:schemeClr val="tx1"/>
              </a:solidFill>
            </a:endParaRPr>
          </a:p>
        </p:txBody>
      </p:sp>
    </p:spTree>
    <p:extLst>
      <p:ext uri="{BB962C8B-B14F-4D97-AF65-F5344CB8AC3E}">
        <p14:creationId xmlns:p14="http://schemas.microsoft.com/office/powerpoint/2010/main" val="14138580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714547" y="234891"/>
            <a:ext cx="7704856" cy="1008111"/>
          </a:xfrm>
        </p:spPr>
        <p:txBody>
          <a:bodyPr>
            <a:normAutofit/>
          </a:bodyPr>
          <a:lstStyle/>
          <a:p>
            <a:r>
              <a:rPr lang="es-MX" sz="2800" b="1" dirty="0" smtClean="0"/>
              <a:t>POBLACION. COMPARACIÓN DE INDICADORES DEL MERCADO LABORAL</a:t>
            </a:r>
            <a:endParaRPr lang="es-MX" sz="2800" b="1" dirty="0"/>
          </a:p>
        </p:txBody>
      </p:sp>
      <p:sp>
        <p:nvSpPr>
          <p:cNvPr id="2" name="1 CuadroTexto"/>
          <p:cNvSpPr txBox="1"/>
          <p:nvPr/>
        </p:nvSpPr>
        <p:spPr>
          <a:xfrm>
            <a:off x="28576" y="5548313"/>
            <a:ext cx="9086850" cy="1200329"/>
          </a:xfrm>
          <a:prstGeom prst="rect">
            <a:avLst/>
          </a:prstGeom>
          <a:noFill/>
        </p:spPr>
        <p:txBody>
          <a:bodyPr wrap="square" rtlCol="0">
            <a:spAutoFit/>
          </a:bodyPr>
          <a:lstStyle/>
          <a:p>
            <a:pPr marL="285750" indent="-285750">
              <a:buFont typeface="Arial" pitchFamily="34" charset="0"/>
              <a:buChar char="•"/>
            </a:pPr>
            <a:r>
              <a:rPr lang="es-MX" dirty="0" smtClean="0"/>
              <a:t>Pierden peso los empleados privados y patrones, pero ganan peso los cuenta </a:t>
            </a:r>
            <a:r>
              <a:rPr lang="es-MX" dirty="0" err="1" smtClean="0"/>
              <a:t>propistas</a:t>
            </a:r>
            <a:r>
              <a:rPr lang="es-MX" dirty="0" smtClean="0"/>
              <a:t> (puede ser que aquellos que quedaron sin trabajo pasaron a desarrollar  actividades independientes).</a:t>
            </a:r>
          </a:p>
          <a:p>
            <a:pPr marL="285750" indent="-285750">
              <a:buFont typeface="Arial" pitchFamily="34" charset="0"/>
              <a:buChar char="•"/>
            </a:pPr>
            <a:r>
              <a:rPr lang="es-MX" dirty="0" smtClean="0"/>
              <a:t>La agricultura gana peso y en contra partida el comercio es el más afectado negativamente.</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 y="1309688"/>
            <a:ext cx="9086850" cy="423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6810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705123" y="0"/>
            <a:ext cx="7704856" cy="1008111"/>
          </a:xfrm>
        </p:spPr>
        <p:txBody>
          <a:bodyPr>
            <a:normAutofit/>
          </a:bodyPr>
          <a:lstStyle/>
          <a:p>
            <a:r>
              <a:rPr lang="es-MX" sz="2800" b="1" dirty="0" smtClean="0"/>
              <a:t>INDICADORES POR HOGAR</a:t>
            </a:r>
            <a:endParaRPr lang="es-MX" sz="2800" b="1" dirty="0"/>
          </a:p>
        </p:txBody>
      </p:sp>
      <p:sp>
        <p:nvSpPr>
          <p:cNvPr id="2" name="1 CuadroTexto"/>
          <p:cNvSpPr txBox="1"/>
          <p:nvPr/>
        </p:nvSpPr>
        <p:spPr>
          <a:xfrm>
            <a:off x="323528" y="5969595"/>
            <a:ext cx="8784976" cy="923330"/>
          </a:xfrm>
          <a:prstGeom prst="rect">
            <a:avLst/>
          </a:prstGeom>
          <a:noFill/>
        </p:spPr>
        <p:txBody>
          <a:bodyPr wrap="square" rtlCol="0">
            <a:spAutoFit/>
          </a:bodyPr>
          <a:lstStyle/>
          <a:p>
            <a:pPr marL="285750" indent="-285750">
              <a:buFont typeface="Arial" pitchFamily="34" charset="0"/>
              <a:buChar char="•"/>
            </a:pPr>
            <a:r>
              <a:rPr lang="es-MX" dirty="0" smtClean="0"/>
              <a:t>En general, no se observan diferencias en las estructuras, ni por área de residencia, a excepción de una leve caída del promedio de ocupados por hogar de 0,2 puntos y un aumento en igual medida de la cantidad promedio de inactivos por hogar.</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764704"/>
            <a:ext cx="7171903" cy="5204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3436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705123" y="188641"/>
            <a:ext cx="7704856" cy="1008111"/>
          </a:xfrm>
        </p:spPr>
        <p:txBody>
          <a:bodyPr>
            <a:normAutofit/>
          </a:bodyPr>
          <a:lstStyle/>
          <a:p>
            <a:r>
              <a:rPr lang="es-ES" sz="2800" b="1" dirty="0"/>
              <a:t>Efectos de estimación</a:t>
            </a:r>
            <a:br>
              <a:rPr lang="es-ES" sz="2800" b="1" dirty="0"/>
            </a:br>
            <a:r>
              <a:rPr lang="es-ES" sz="2800" b="1" dirty="0"/>
              <a:t>ajuste por no respuesta y </a:t>
            </a:r>
            <a:r>
              <a:rPr lang="es-ES" sz="2800" b="1" dirty="0" smtClean="0"/>
              <a:t>post-estratificación</a:t>
            </a:r>
            <a:endParaRPr lang="es-MX" sz="2800" b="1" dirty="0"/>
          </a:p>
        </p:txBody>
      </p:sp>
      <p:sp>
        <p:nvSpPr>
          <p:cNvPr id="2" name="1 CuadroTexto"/>
          <p:cNvSpPr txBox="1"/>
          <p:nvPr/>
        </p:nvSpPr>
        <p:spPr>
          <a:xfrm>
            <a:off x="1115616" y="5507930"/>
            <a:ext cx="7726514" cy="923330"/>
          </a:xfrm>
          <a:prstGeom prst="rect">
            <a:avLst/>
          </a:prstGeom>
          <a:noFill/>
        </p:spPr>
        <p:txBody>
          <a:bodyPr wrap="square" rtlCol="0">
            <a:spAutoFit/>
          </a:bodyPr>
          <a:lstStyle/>
          <a:p>
            <a:pPr marL="285750" indent="-285750">
              <a:buFont typeface="Arial" pitchFamily="34" charset="0"/>
              <a:buChar char="•"/>
            </a:pPr>
            <a:r>
              <a:rPr lang="es-ES" dirty="0" smtClean="0"/>
              <a:t>En general, a nivel total país, la tasa de no respuesta reportada es de alrededor del 22%, siendo Asunción el dominio con mayor falta de respuesta 43,3%</a:t>
            </a:r>
            <a:r>
              <a:rPr lang="es-MX" dirty="0" smtClean="0"/>
              <a:t>.</a:t>
            </a:r>
          </a:p>
        </p:txBody>
      </p:sp>
      <p:sp>
        <p:nvSpPr>
          <p:cNvPr id="5" name="4 CuadroTexto"/>
          <p:cNvSpPr txBox="1"/>
          <p:nvPr/>
        </p:nvSpPr>
        <p:spPr>
          <a:xfrm>
            <a:off x="677502" y="1475492"/>
            <a:ext cx="8351143" cy="369332"/>
          </a:xfrm>
          <a:prstGeom prst="rect">
            <a:avLst/>
          </a:prstGeom>
          <a:noFill/>
        </p:spPr>
        <p:txBody>
          <a:bodyPr wrap="square" rtlCol="0">
            <a:spAutoFit/>
          </a:bodyPr>
          <a:lstStyle/>
          <a:p>
            <a:pPr marL="285750" indent="-285750">
              <a:buFont typeface="Arial" pitchFamily="34" charset="0"/>
              <a:buChar char="•"/>
            </a:pPr>
            <a:r>
              <a:rPr lang="es-ES" dirty="0" smtClean="0"/>
              <a:t>La </a:t>
            </a:r>
            <a:r>
              <a:rPr lang="es-ES" dirty="0"/>
              <a:t>tasa de no respuesta obtenida fue la que se muestra en el cuadro</a:t>
            </a:r>
            <a:r>
              <a:rPr lang="es-MX" dirty="0" smtClean="0"/>
              <a:t>.</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4028" y="2276872"/>
            <a:ext cx="3398599" cy="2706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820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705123" y="116633"/>
            <a:ext cx="7704856" cy="1008111"/>
          </a:xfrm>
        </p:spPr>
        <p:txBody>
          <a:bodyPr>
            <a:normAutofit/>
          </a:bodyPr>
          <a:lstStyle/>
          <a:p>
            <a:r>
              <a:rPr lang="es-MX" sz="2800" b="1" dirty="0" smtClean="0"/>
              <a:t>COMPARACIONES Y EXPLICACION DE LOS 5  FACTORES DE PONDERACIÓN – Total País</a:t>
            </a:r>
            <a:endParaRPr lang="es-MX" sz="2800"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96752"/>
            <a:ext cx="8854249"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799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705123" y="116633"/>
            <a:ext cx="7704856" cy="1008111"/>
          </a:xfrm>
        </p:spPr>
        <p:txBody>
          <a:bodyPr>
            <a:normAutofit/>
          </a:bodyPr>
          <a:lstStyle/>
          <a:p>
            <a:r>
              <a:rPr lang="es-MX" sz="2800" b="1" dirty="0" smtClean="0"/>
              <a:t>COMPARACIONES Y EXPLICACION DE LOS 5  FACTORES DE PONDERACIÓN – Urbano</a:t>
            </a:r>
            <a:endParaRPr lang="es-MX" sz="2800" b="1"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340768"/>
            <a:ext cx="8854248"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799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705123" y="116633"/>
            <a:ext cx="7704856" cy="1008111"/>
          </a:xfrm>
        </p:spPr>
        <p:txBody>
          <a:bodyPr>
            <a:normAutofit/>
          </a:bodyPr>
          <a:lstStyle/>
          <a:p>
            <a:r>
              <a:rPr lang="es-MX" sz="2800" b="1" dirty="0" smtClean="0"/>
              <a:t>COMPARACIONES Y EXPLICACION DE LOS 5  FACTORES DE PONDERACIÓN – Rural</a:t>
            </a:r>
            <a:endParaRPr lang="es-MX" sz="2800" b="1"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310" y="1395097"/>
            <a:ext cx="8887186" cy="4770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38807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705123" y="260649"/>
            <a:ext cx="7704856" cy="1008111"/>
          </a:xfrm>
        </p:spPr>
        <p:txBody>
          <a:bodyPr>
            <a:normAutofit fontScale="90000"/>
          </a:bodyPr>
          <a:lstStyle/>
          <a:p>
            <a:r>
              <a:rPr lang="es-MX" sz="2800" b="1" dirty="0" smtClean="0"/>
              <a:t>CONCLUSIONES EN BASE A EJERCICIOS DE ELABORACIÓN DE LOS FACTORES DE PONDERACIÓN</a:t>
            </a:r>
            <a:endParaRPr lang="es-MX" sz="2800" b="1" dirty="0"/>
          </a:p>
        </p:txBody>
      </p:sp>
      <p:sp>
        <p:nvSpPr>
          <p:cNvPr id="5" name="4 CuadroTexto"/>
          <p:cNvSpPr txBox="1"/>
          <p:nvPr/>
        </p:nvSpPr>
        <p:spPr>
          <a:xfrm>
            <a:off x="1097608" y="1556792"/>
            <a:ext cx="7726514" cy="4524315"/>
          </a:xfrm>
          <a:prstGeom prst="rect">
            <a:avLst/>
          </a:prstGeom>
          <a:noFill/>
        </p:spPr>
        <p:txBody>
          <a:bodyPr wrap="square" rtlCol="0">
            <a:spAutoFit/>
          </a:bodyPr>
          <a:lstStyle/>
          <a:p>
            <a:pPr marL="285750" indent="-285750">
              <a:buFont typeface="Arial" pitchFamily="34" charset="0"/>
              <a:buChar char="•"/>
            </a:pPr>
            <a:r>
              <a:rPr lang="es-ES" dirty="0" smtClean="0"/>
              <a:t>Los diferentes tipos de ajustes planteados en los factores de ponderación no afectan el comportamiento de los indicadores del mercado laboral. </a:t>
            </a:r>
          </a:p>
          <a:p>
            <a:pPr marL="285750" indent="-285750">
              <a:buFont typeface="Arial" pitchFamily="34" charset="0"/>
              <a:buChar char="•"/>
            </a:pPr>
            <a:endParaRPr lang="es-419" dirty="0"/>
          </a:p>
          <a:p>
            <a:pPr marL="285750" indent="-285750">
              <a:buFont typeface="Arial" pitchFamily="34" charset="0"/>
              <a:buChar char="•"/>
            </a:pPr>
            <a:r>
              <a:rPr lang="es-419" dirty="0" smtClean="0"/>
              <a:t>El factor de expansión que se ajusta a las definiciones teóricas de lo que a muestreo refiere es el FEX5, el cual conserva el factor de expansión básico proveniente del 4to Trimestre de 2019 y la corrección por no respuesta se realizó en relación al total de hogares (con y sin teléfono) que forman parte del panel puro para este trimestre.</a:t>
            </a:r>
          </a:p>
          <a:p>
            <a:endParaRPr lang="es-419" dirty="0" smtClean="0"/>
          </a:p>
          <a:p>
            <a:pPr marL="285750" indent="-285750">
              <a:buFont typeface="Arial" pitchFamily="34" charset="0"/>
              <a:buChar char="•"/>
            </a:pPr>
            <a:r>
              <a:rPr lang="es-MX" dirty="0" smtClean="0"/>
              <a:t>Los hogares sin teléfono forman parte de la NO RESPUESTA</a:t>
            </a:r>
          </a:p>
          <a:p>
            <a:endParaRPr lang="es-MX" dirty="0" smtClean="0"/>
          </a:p>
          <a:p>
            <a:pPr marL="285750" indent="-285750">
              <a:buFont typeface="Arial" pitchFamily="34" charset="0"/>
              <a:buChar char="•"/>
            </a:pPr>
            <a:r>
              <a:rPr lang="es-MX" dirty="0" smtClean="0"/>
              <a:t>Previa a la realización de estos ejercicios se constató que los hogares que no cuentan con contacto, tienen las mismas características de las que si. Por tanto, la muestra de 4681 hogares puede considerarse como una muestra sin sesgos.</a:t>
            </a:r>
          </a:p>
          <a:p>
            <a:pPr marL="285750" indent="-285750">
              <a:buFont typeface="Arial" pitchFamily="34" charset="0"/>
              <a:buChar char="•"/>
            </a:pPr>
            <a:endParaRPr lang="es-MX" dirty="0" smtClean="0"/>
          </a:p>
        </p:txBody>
      </p:sp>
    </p:spTree>
    <p:extLst>
      <p:ext uri="{BB962C8B-B14F-4D97-AF65-F5344CB8AC3E}">
        <p14:creationId xmlns:p14="http://schemas.microsoft.com/office/powerpoint/2010/main" val="249275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188641"/>
            <a:ext cx="7772400" cy="1080120"/>
          </a:xfrm>
        </p:spPr>
        <p:txBody>
          <a:bodyPr>
            <a:normAutofit/>
          </a:bodyPr>
          <a:lstStyle/>
          <a:p>
            <a:r>
              <a:rPr lang="es-MX" sz="2400" b="1" dirty="0" smtClean="0"/>
              <a:t>CARACTERISTICAS GENERALES DE LA EPHC 2020 –COVID 19</a:t>
            </a:r>
            <a:br>
              <a:rPr lang="es-MX" sz="2400" b="1" dirty="0" smtClean="0"/>
            </a:br>
            <a:r>
              <a:rPr lang="es-MX" sz="2400" b="1" dirty="0" smtClean="0"/>
              <a:t>2DO TRIMESTRE </a:t>
            </a:r>
            <a:endParaRPr lang="es-MX" sz="2400" b="1" dirty="0"/>
          </a:p>
        </p:txBody>
      </p:sp>
      <p:sp>
        <p:nvSpPr>
          <p:cNvPr id="3" name="2 Subtítulo"/>
          <p:cNvSpPr>
            <a:spLocks noGrp="1"/>
          </p:cNvSpPr>
          <p:nvPr>
            <p:ph type="subTitle" idx="1"/>
          </p:nvPr>
        </p:nvSpPr>
        <p:spPr>
          <a:xfrm>
            <a:off x="251520" y="1556792"/>
            <a:ext cx="8604448" cy="2736304"/>
          </a:xfrm>
        </p:spPr>
        <p:txBody>
          <a:bodyPr>
            <a:normAutofit fontScale="85000" lnSpcReduction="20000"/>
          </a:bodyPr>
          <a:lstStyle/>
          <a:p>
            <a:pPr marL="457200" indent="-457200" algn="just">
              <a:buFont typeface="Arial" pitchFamily="34" charset="0"/>
              <a:buChar char="•"/>
            </a:pPr>
            <a:r>
              <a:rPr lang="es-MX" sz="2800" dirty="0" smtClean="0">
                <a:solidFill>
                  <a:schemeClr val="tx1"/>
                </a:solidFill>
              </a:rPr>
              <a:t>Cuestionario corto con 43 preguntas (anexo cuestionario)</a:t>
            </a:r>
          </a:p>
          <a:p>
            <a:pPr marL="457200" indent="-457200" algn="just">
              <a:buFont typeface="Arial" pitchFamily="34" charset="0"/>
              <a:buChar char="•"/>
            </a:pPr>
            <a:r>
              <a:rPr lang="es-MX" sz="2800" dirty="0" smtClean="0">
                <a:solidFill>
                  <a:schemeClr val="tx1"/>
                </a:solidFill>
              </a:rPr>
              <a:t>Entrevistas telefónicas</a:t>
            </a:r>
          </a:p>
          <a:p>
            <a:pPr marL="457200" indent="-457200" algn="just">
              <a:buFont typeface="Arial" pitchFamily="34" charset="0"/>
              <a:buChar char="•"/>
            </a:pPr>
            <a:r>
              <a:rPr lang="es-MX" sz="2800" dirty="0" smtClean="0">
                <a:solidFill>
                  <a:schemeClr val="tx1"/>
                </a:solidFill>
              </a:rPr>
              <a:t>Muestra panel 100% de hogares que respondieron en el 4to trimestre del 2019 y que dieron su número telefónico. </a:t>
            </a:r>
          </a:p>
          <a:p>
            <a:pPr marL="457200" indent="-457200" algn="just">
              <a:buFont typeface="Arial" pitchFamily="34" charset="0"/>
              <a:buChar char="•"/>
            </a:pPr>
            <a:r>
              <a:rPr lang="es-MX" sz="2800" dirty="0" smtClean="0">
                <a:solidFill>
                  <a:schemeClr val="tx1"/>
                </a:solidFill>
              </a:rPr>
              <a:t>91,8% de los hogares entrevistados en el 4to trimestre del 2019 dieron su número telefónico de contacto.</a:t>
            </a:r>
          </a:p>
          <a:p>
            <a:pPr marL="457200" indent="-457200" algn="just">
              <a:buFont typeface="Arial" pitchFamily="34" charset="0"/>
              <a:buChar char="•"/>
            </a:pPr>
            <a:r>
              <a:rPr lang="es-MX" sz="2800" dirty="0" smtClean="0">
                <a:solidFill>
                  <a:schemeClr val="tx1"/>
                </a:solidFill>
              </a:rPr>
              <a:t>Corresponde a una muestra total de 4681 hogares de todo el país, a excepción de Alto Paraguay y Boquerón </a:t>
            </a:r>
          </a:p>
        </p:txBody>
      </p:sp>
    </p:spTree>
    <p:extLst>
      <p:ext uri="{BB962C8B-B14F-4D97-AF65-F5344CB8AC3E}">
        <p14:creationId xmlns:p14="http://schemas.microsoft.com/office/powerpoint/2010/main" val="559317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827584" y="0"/>
            <a:ext cx="7772400" cy="1470025"/>
          </a:xfrm>
        </p:spPr>
        <p:txBody>
          <a:bodyPr>
            <a:normAutofit/>
          </a:bodyPr>
          <a:lstStyle/>
          <a:p>
            <a:r>
              <a:rPr lang="es-MX" sz="3200" b="1" dirty="0" smtClean="0"/>
              <a:t>CUMPLIMIENTO TOTAL DE LA MUESTRA</a:t>
            </a:r>
            <a:endParaRPr lang="es-MX" sz="3200" b="1" dirty="0"/>
          </a:p>
        </p:txBody>
      </p:sp>
      <p:graphicFrame>
        <p:nvGraphicFramePr>
          <p:cNvPr id="5" name="9 Gráfico">
            <a:extLst>
              <a:ext uri="{FF2B5EF4-FFF2-40B4-BE49-F238E27FC236}">
                <a16:creationId xmlns:a16="http://schemas.microsoft.com/office/drawing/2014/main" id="{00000000-0008-0000-0000-00000A000000}"/>
              </a:ext>
            </a:extLst>
          </p:cNvPr>
          <p:cNvGraphicFramePr>
            <a:graphicFrameLocks/>
          </p:cNvGraphicFramePr>
          <p:nvPr>
            <p:extLst>
              <p:ext uri="{D42A27DB-BD31-4B8C-83A1-F6EECF244321}">
                <p14:modId xmlns:p14="http://schemas.microsoft.com/office/powerpoint/2010/main" val="4026065686"/>
              </p:ext>
            </p:extLst>
          </p:nvPr>
        </p:nvGraphicFramePr>
        <p:xfrm>
          <a:off x="1115616" y="1412776"/>
          <a:ext cx="6912768" cy="49339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59317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467544" y="476673"/>
            <a:ext cx="2808312" cy="1440160"/>
          </a:xfrm>
        </p:spPr>
        <p:txBody>
          <a:bodyPr>
            <a:normAutofit/>
          </a:bodyPr>
          <a:lstStyle/>
          <a:p>
            <a:r>
              <a:rPr lang="es-MX" sz="2800" b="1" dirty="0" smtClean="0"/>
              <a:t>CUMPLIMIENTO POR AREA</a:t>
            </a:r>
            <a:endParaRPr lang="es-MX" sz="28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912" y="692696"/>
            <a:ext cx="4021038" cy="591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1251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467544" y="476673"/>
            <a:ext cx="2808312" cy="1440160"/>
          </a:xfrm>
        </p:spPr>
        <p:txBody>
          <a:bodyPr>
            <a:normAutofit fontScale="90000"/>
          </a:bodyPr>
          <a:lstStyle/>
          <a:p>
            <a:r>
              <a:rPr lang="es-MX" sz="2800" b="1" dirty="0" smtClean="0"/>
              <a:t>ESTRUCTURA DE LA MUESTRA 2019 Y EFECTIVA 2020</a:t>
            </a:r>
            <a:endParaRPr lang="es-MX" sz="2800" b="1"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59" y="836712"/>
            <a:ext cx="4347945"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CuadroTexto"/>
          <p:cNvSpPr txBox="1"/>
          <p:nvPr/>
        </p:nvSpPr>
        <p:spPr>
          <a:xfrm>
            <a:off x="0" y="1916832"/>
            <a:ext cx="3816424" cy="3416320"/>
          </a:xfrm>
          <a:prstGeom prst="rect">
            <a:avLst/>
          </a:prstGeom>
          <a:noFill/>
        </p:spPr>
        <p:txBody>
          <a:bodyPr wrap="square" rtlCol="0">
            <a:spAutoFit/>
          </a:bodyPr>
          <a:lstStyle/>
          <a:p>
            <a:pPr marL="285750" indent="-285750">
              <a:buFont typeface="Arial" pitchFamily="34" charset="0"/>
              <a:buChar char="•"/>
            </a:pPr>
            <a:r>
              <a:rPr lang="es-MX" dirty="0" smtClean="0"/>
              <a:t>Asunción al tener menos respuesta, pierde peso y en contrapartida Central incrementa su peso en la muestra.</a:t>
            </a:r>
          </a:p>
          <a:p>
            <a:pPr marL="285750" indent="-285750">
              <a:buFont typeface="Arial" pitchFamily="34" charset="0"/>
              <a:buChar char="•"/>
            </a:pPr>
            <a:r>
              <a:rPr lang="es-MX" dirty="0" smtClean="0"/>
              <a:t>Asunción y Central se unen para crear un sólo dominio y son homogéneos , por lo que se espera que no genere sesgos.</a:t>
            </a:r>
          </a:p>
          <a:p>
            <a:pPr marL="285750" indent="-285750">
              <a:buFont typeface="Arial" pitchFamily="34" charset="0"/>
              <a:buChar char="•"/>
            </a:pPr>
            <a:r>
              <a:rPr lang="es-MX" dirty="0" smtClean="0"/>
              <a:t>Se estudian otros efectos en los indicadores del mercado laboral</a:t>
            </a:r>
          </a:p>
          <a:p>
            <a:pPr marL="285750" indent="-285750">
              <a:buFont typeface="Arial" pitchFamily="34" charset="0"/>
              <a:buChar char="•"/>
            </a:pPr>
            <a:endParaRPr lang="es-MX" dirty="0" smtClean="0"/>
          </a:p>
          <a:p>
            <a:pPr marL="285750" indent="-285750">
              <a:buFont typeface="Arial" pitchFamily="34" charset="0"/>
              <a:buChar char="•"/>
            </a:pPr>
            <a:endParaRPr lang="es-MX" dirty="0"/>
          </a:p>
        </p:txBody>
      </p:sp>
    </p:spTree>
    <p:extLst>
      <p:ext uri="{BB962C8B-B14F-4D97-AF65-F5344CB8AC3E}">
        <p14:creationId xmlns:p14="http://schemas.microsoft.com/office/powerpoint/2010/main" val="1470292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467544" y="476673"/>
            <a:ext cx="7704856" cy="1008111"/>
          </a:xfrm>
        </p:spPr>
        <p:txBody>
          <a:bodyPr>
            <a:normAutofit/>
          </a:bodyPr>
          <a:lstStyle/>
          <a:p>
            <a:r>
              <a:rPr lang="es-MX" sz="2800" b="1" dirty="0" smtClean="0"/>
              <a:t>POBLACION. COMPARACIÓN DE ESTRUCTURAS</a:t>
            </a:r>
            <a:br>
              <a:rPr lang="es-MX" sz="2800" b="1" dirty="0" smtClean="0"/>
            </a:br>
            <a:endParaRPr lang="es-MX" sz="2800"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772816"/>
            <a:ext cx="8639175" cy="294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CuadroTexto"/>
          <p:cNvSpPr txBox="1"/>
          <p:nvPr/>
        </p:nvSpPr>
        <p:spPr>
          <a:xfrm>
            <a:off x="683568" y="4941168"/>
            <a:ext cx="8351143" cy="1477328"/>
          </a:xfrm>
          <a:prstGeom prst="rect">
            <a:avLst/>
          </a:prstGeom>
          <a:noFill/>
        </p:spPr>
        <p:txBody>
          <a:bodyPr wrap="square" rtlCol="0">
            <a:spAutoFit/>
          </a:bodyPr>
          <a:lstStyle/>
          <a:p>
            <a:pPr marL="285750" indent="-285750">
              <a:buFont typeface="Arial" pitchFamily="34" charset="0"/>
              <a:buChar char="•"/>
            </a:pPr>
            <a:r>
              <a:rPr lang="es-MX" dirty="0" smtClean="0"/>
              <a:t>Por área urbana/rural no se observan diferencias.</a:t>
            </a:r>
          </a:p>
          <a:p>
            <a:pPr marL="285750" indent="-285750">
              <a:buFont typeface="Arial" pitchFamily="34" charset="0"/>
              <a:buChar char="•"/>
            </a:pPr>
            <a:r>
              <a:rPr lang="es-MX" dirty="0" smtClean="0"/>
              <a:t>Por departamentos representativos se observa de nuevo diferencias en los pesos de Asunción y Central, pero sus pesos conjuntos están compensados y son 26 y 25% respectivamente.</a:t>
            </a:r>
          </a:p>
          <a:p>
            <a:pPr marL="285750" indent="-285750">
              <a:buFont typeface="Arial" pitchFamily="34" charset="0"/>
              <a:buChar char="•"/>
            </a:pPr>
            <a:r>
              <a:rPr lang="es-MX" dirty="0" smtClean="0"/>
              <a:t>Con los ajustes poblacionales de los factores de ponderación se corrigen</a:t>
            </a:r>
            <a:endParaRPr lang="es-MX" dirty="0"/>
          </a:p>
        </p:txBody>
      </p:sp>
    </p:spTree>
    <p:extLst>
      <p:ext uri="{BB962C8B-B14F-4D97-AF65-F5344CB8AC3E}">
        <p14:creationId xmlns:p14="http://schemas.microsoft.com/office/powerpoint/2010/main" val="156776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714547" y="234891"/>
            <a:ext cx="7704856" cy="1008111"/>
          </a:xfrm>
        </p:spPr>
        <p:txBody>
          <a:bodyPr>
            <a:normAutofit/>
          </a:bodyPr>
          <a:lstStyle/>
          <a:p>
            <a:r>
              <a:rPr lang="es-MX" sz="2800" b="1" dirty="0" smtClean="0"/>
              <a:t>POBLACION. COMPARACIÓN DE ESTRUCTURAS</a:t>
            </a:r>
            <a:br>
              <a:rPr lang="es-MX" sz="2800" b="1" dirty="0" smtClean="0"/>
            </a:br>
            <a:endParaRPr lang="es-MX" sz="2800" b="1" dirty="0"/>
          </a:p>
        </p:txBody>
      </p:sp>
      <p:sp>
        <p:nvSpPr>
          <p:cNvPr id="2" name="1 CuadroTexto"/>
          <p:cNvSpPr txBox="1"/>
          <p:nvPr/>
        </p:nvSpPr>
        <p:spPr>
          <a:xfrm>
            <a:off x="723584" y="5491564"/>
            <a:ext cx="8351143" cy="646331"/>
          </a:xfrm>
          <a:prstGeom prst="rect">
            <a:avLst/>
          </a:prstGeom>
          <a:noFill/>
        </p:spPr>
        <p:txBody>
          <a:bodyPr wrap="square" rtlCol="0">
            <a:spAutoFit/>
          </a:bodyPr>
          <a:lstStyle/>
          <a:p>
            <a:pPr marL="285750" indent="-285750">
              <a:buFont typeface="Arial" pitchFamily="34" charset="0"/>
              <a:buChar char="•"/>
            </a:pPr>
            <a:r>
              <a:rPr lang="es-MX" dirty="0" smtClean="0"/>
              <a:t>No se registran diferencias importantes en la estructura de la población por grupos de edad y sexo.</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2025" y="836712"/>
            <a:ext cx="7219950" cy="443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0292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714547" y="234891"/>
            <a:ext cx="7704856" cy="1008111"/>
          </a:xfrm>
        </p:spPr>
        <p:txBody>
          <a:bodyPr>
            <a:normAutofit/>
          </a:bodyPr>
          <a:lstStyle/>
          <a:p>
            <a:r>
              <a:rPr lang="es-MX" sz="2800" b="1" dirty="0" smtClean="0"/>
              <a:t>POBLACION. COMPARACIÓN DE INDICADORES DEL MERCADO LABORAL</a:t>
            </a:r>
            <a:endParaRPr lang="es-MX" sz="2800" b="1" dirty="0"/>
          </a:p>
        </p:txBody>
      </p:sp>
      <p:sp>
        <p:nvSpPr>
          <p:cNvPr id="2" name="1 CuadroTexto"/>
          <p:cNvSpPr txBox="1"/>
          <p:nvPr/>
        </p:nvSpPr>
        <p:spPr>
          <a:xfrm>
            <a:off x="225561" y="4581128"/>
            <a:ext cx="8351143" cy="2031325"/>
          </a:xfrm>
          <a:prstGeom prst="rect">
            <a:avLst/>
          </a:prstGeom>
          <a:noFill/>
        </p:spPr>
        <p:txBody>
          <a:bodyPr wrap="square" rtlCol="0">
            <a:spAutoFit/>
          </a:bodyPr>
          <a:lstStyle/>
          <a:p>
            <a:pPr marL="285750" indent="-285750">
              <a:buFont typeface="Arial" pitchFamily="34" charset="0"/>
              <a:buChar char="•"/>
            </a:pPr>
            <a:r>
              <a:rPr lang="es-MX" dirty="0" smtClean="0"/>
              <a:t>Tanto entre los de 10 y más años, como entre los de 15 y más años, los inactivos ganan peso. Es razonable por los efectos de la cuarentena estricta impuesta a partir de marzo y que se intensificó en abril.</a:t>
            </a:r>
          </a:p>
          <a:p>
            <a:pPr marL="285750" indent="-285750">
              <a:buFont typeface="Arial" pitchFamily="34" charset="0"/>
              <a:buChar char="•"/>
            </a:pPr>
            <a:r>
              <a:rPr lang="es-MX" dirty="0" smtClean="0"/>
              <a:t>Esto se da principalmente en un mercado laboral con elevado nivel de informalidad, en el que las personas directamente pasan de ocupados a inactivos.</a:t>
            </a:r>
          </a:p>
          <a:p>
            <a:pPr marL="285750" indent="-285750">
              <a:buFont typeface="Arial" pitchFamily="34" charset="0"/>
              <a:buChar char="•"/>
            </a:pPr>
            <a:r>
              <a:rPr lang="es-MX" dirty="0" smtClean="0"/>
              <a:t>La búsqueda de empleo es baja en una cuarentena estricta</a:t>
            </a:r>
          </a:p>
          <a:p>
            <a:pPr marL="285750" indent="-285750">
              <a:buFont typeface="Arial" pitchFamily="34" charset="0"/>
              <a:buChar char="•"/>
            </a:pPr>
            <a:r>
              <a:rPr lang="es-MX" dirty="0" smtClean="0"/>
              <a:t>Se concluye que el cambio de la estructura es real y no presenta sesgos.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049" y="1484784"/>
            <a:ext cx="8836737" cy="2793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9064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714547" y="234891"/>
            <a:ext cx="7704856" cy="1008111"/>
          </a:xfrm>
        </p:spPr>
        <p:txBody>
          <a:bodyPr>
            <a:normAutofit/>
          </a:bodyPr>
          <a:lstStyle/>
          <a:p>
            <a:r>
              <a:rPr lang="es-MX" sz="2800" b="1" dirty="0" smtClean="0"/>
              <a:t>POBLACION. COMPARACIÓN DE INDICADORES DEL MERCADO LABORAL (TASAS)</a:t>
            </a:r>
            <a:endParaRPr lang="es-MX" sz="2800" b="1" dirty="0"/>
          </a:p>
        </p:txBody>
      </p:sp>
      <p:sp>
        <p:nvSpPr>
          <p:cNvPr id="2" name="1 CuadroTexto"/>
          <p:cNvSpPr txBox="1"/>
          <p:nvPr/>
        </p:nvSpPr>
        <p:spPr>
          <a:xfrm>
            <a:off x="971600" y="4581128"/>
            <a:ext cx="7605104" cy="1200329"/>
          </a:xfrm>
          <a:prstGeom prst="rect">
            <a:avLst/>
          </a:prstGeom>
          <a:noFill/>
        </p:spPr>
        <p:txBody>
          <a:bodyPr wrap="square" rtlCol="0">
            <a:spAutoFit/>
          </a:bodyPr>
          <a:lstStyle/>
          <a:p>
            <a:pPr marL="285750" indent="-285750">
              <a:buFont typeface="Arial" pitchFamily="34" charset="0"/>
              <a:buChar char="•"/>
            </a:pPr>
            <a:r>
              <a:rPr lang="es-MX" dirty="0" smtClean="0"/>
              <a:t>Las tasas muestran un comportamiento similar que la estructura analizada anteriormente. La caída de la fuerza de trabajo, es producto de la caída de la ocupación.  </a:t>
            </a:r>
          </a:p>
          <a:p>
            <a:pPr marL="285750" indent="-285750">
              <a:buFont typeface="Arial" pitchFamily="34" charset="0"/>
              <a:buChar char="•"/>
            </a:pPr>
            <a:r>
              <a:rPr lang="es-MX" dirty="0" smtClean="0"/>
              <a:t>En los dos grupos poblacionales se ven similares comportamientos</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700808"/>
            <a:ext cx="6430590" cy="22142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61132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961</TotalTime>
  <Words>736</Words>
  <Application>Microsoft Office PowerPoint</Application>
  <PresentationFormat>Presentación en pantalla (4:3)</PresentationFormat>
  <Paragraphs>48</Paragraphs>
  <Slides>16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16</vt:i4>
      </vt:variant>
    </vt:vector>
  </HeadingPairs>
  <TitlesOfParts>
    <vt:vector size="19" baseType="lpstr">
      <vt:lpstr>Arial</vt:lpstr>
      <vt:lpstr>Calibri</vt:lpstr>
      <vt:lpstr>Tema de Office</vt:lpstr>
      <vt:lpstr>RESUMEN DE EJERCICIOS DE CONTROL DE SESGOS </vt:lpstr>
      <vt:lpstr>CARACTERISTICAS GENERALES DE LA EPHC 2020 –COVID 19 2DO TRIMESTRE </vt:lpstr>
      <vt:lpstr>CUMPLIMIENTO TOTAL DE LA MUESTRA</vt:lpstr>
      <vt:lpstr>CUMPLIMIENTO POR AREA</vt:lpstr>
      <vt:lpstr>ESTRUCTURA DE LA MUESTRA 2019 Y EFECTIVA 2020</vt:lpstr>
      <vt:lpstr>POBLACION. COMPARACIÓN DE ESTRUCTURAS </vt:lpstr>
      <vt:lpstr>POBLACION. COMPARACIÓN DE ESTRUCTURAS </vt:lpstr>
      <vt:lpstr>POBLACION. COMPARACIÓN DE INDICADORES DEL MERCADO LABORAL</vt:lpstr>
      <vt:lpstr>POBLACION. COMPARACIÓN DE INDICADORES DEL MERCADO LABORAL (TASAS)</vt:lpstr>
      <vt:lpstr>POBLACION. COMPARACIÓN DE INDICADORES DEL MERCADO LABORAL</vt:lpstr>
      <vt:lpstr>INDICADORES POR HOGAR</vt:lpstr>
      <vt:lpstr>Efectos de estimación ajuste por no respuesta y post-estratificación</vt:lpstr>
      <vt:lpstr>COMPARACIONES Y EXPLICACION DE LOS 5  FACTORES DE PONDERACIÓN – Total País</vt:lpstr>
      <vt:lpstr>COMPARACIONES Y EXPLICACION DE LOS 5  FACTORES DE PONDERACIÓN – Urbano</vt:lpstr>
      <vt:lpstr>COMPARACIONES Y EXPLICACION DE LOS 5  FACTORES DE PONDERACIÓN – Rural</vt:lpstr>
      <vt:lpstr>CONCLUSIONES EN BASE A EJERCICIOS DE ELABORACIÓN DE LOS FACTORES DE PONDERACIÓN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 DE SESGOS</dc:title>
  <dc:creator>Hogar</dc:creator>
  <cp:lastModifiedBy>Diana G</cp:lastModifiedBy>
  <cp:revision>36</cp:revision>
  <dcterms:created xsi:type="dcterms:W3CDTF">2020-07-17T12:43:45Z</dcterms:created>
  <dcterms:modified xsi:type="dcterms:W3CDTF">2020-10-16T15:29:51Z</dcterms:modified>
</cp:coreProperties>
</file>